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0"/>
            <a:ext cx="1905000" cy="18288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785926"/>
            <a:ext cx="3008313" cy="733422"/>
          </a:xfrm>
        </p:spPr>
        <p:txBody>
          <a:bodyPr>
            <a:noAutofit/>
          </a:bodyPr>
          <a:lstStyle/>
          <a:p>
            <a:pPr algn="ctr"/>
            <a:r>
              <a:rPr lang="ru-RU" sz="1400" dirty="0" smtClean="0"/>
              <a:t>ПРОКУРАТУРА ПРЕДУПРЕЖДАЕТ </a:t>
            </a:r>
            <a:br>
              <a:rPr lang="ru-RU" sz="1400" dirty="0" smtClean="0"/>
            </a:br>
            <a:r>
              <a:rPr lang="ru-RU" sz="1400" b="0" dirty="0" smtClean="0"/>
              <a:t>об ответственности за пропаганду наркотиков</a:t>
            </a:r>
            <a:endParaRPr lang="ru-RU" sz="1400" b="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013470"/>
          </a:xfrm>
          <a:ln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dirty="0" smtClean="0"/>
              <a:t>	         </a:t>
            </a:r>
            <a:r>
              <a:rPr lang="ru-RU" b="1" u="sng" dirty="0" smtClean="0"/>
              <a:t>Кодексом РФ об административных правонарушениях</a:t>
            </a:r>
            <a:r>
              <a:rPr lang="ru-RU" dirty="0" smtClean="0"/>
              <a:t> установлена ответственность за совершение указанных действий. Так, ст. 6.13 </a:t>
            </a:r>
            <a:r>
              <a:rPr lang="ru-RU" dirty="0" err="1" smtClean="0"/>
              <a:t>КоАП</a:t>
            </a:r>
            <a:r>
              <a:rPr lang="ru-RU" dirty="0" smtClean="0"/>
              <a:t> РФ предусмотрено, что пропаганда наркотических средств влечет </a:t>
            </a:r>
            <a:r>
              <a:rPr lang="ru-RU" dirty="0"/>
              <a:t>наложение административного </a:t>
            </a:r>
            <a:r>
              <a:rPr lang="ru-RU" b="1" u="sng" dirty="0" smtClean="0"/>
              <a:t>штрафа</a:t>
            </a:r>
            <a:r>
              <a:rPr lang="ru-RU" dirty="0" smtClean="0"/>
              <a:t>: </a:t>
            </a:r>
          </a:p>
          <a:p>
            <a:pPr lvl="1" algn="just"/>
            <a:r>
              <a:rPr lang="ru-RU" dirty="0" smtClean="0"/>
              <a:t>на граждан до 5.000 рублей; </a:t>
            </a:r>
          </a:p>
          <a:p>
            <a:pPr lvl="1" algn="just"/>
            <a:r>
              <a:rPr lang="ru-RU" dirty="0" smtClean="0"/>
              <a:t>на </a:t>
            </a:r>
            <a:r>
              <a:rPr lang="ru-RU" dirty="0"/>
              <a:t>должностных </a:t>
            </a:r>
            <a:r>
              <a:rPr lang="ru-RU" dirty="0" smtClean="0"/>
              <a:t>лиц до 50.000 рублей</a:t>
            </a:r>
            <a:r>
              <a:rPr lang="ru-RU" dirty="0"/>
              <a:t>; </a:t>
            </a:r>
            <a:endParaRPr lang="ru-RU" dirty="0" smtClean="0"/>
          </a:p>
          <a:p>
            <a:pPr lvl="1" algn="just"/>
            <a:r>
              <a:rPr lang="ru-RU" dirty="0" smtClean="0"/>
              <a:t>на лиц, осуществляющих предпринимательскую деятельность без образования юридического лица, до 50.000 </a:t>
            </a:r>
            <a:r>
              <a:rPr lang="ru-RU" dirty="0"/>
              <a:t>рублей </a:t>
            </a:r>
            <a:r>
              <a:rPr lang="ru-RU" dirty="0" smtClean="0"/>
              <a:t>либо приостановление </a:t>
            </a:r>
            <a:r>
              <a:rPr lang="ru-RU" dirty="0"/>
              <a:t>деятельности </a:t>
            </a:r>
            <a:r>
              <a:rPr lang="ru-RU" dirty="0" smtClean="0"/>
              <a:t>до 90 суток; </a:t>
            </a:r>
          </a:p>
          <a:p>
            <a:pPr lvl="1" algn="just"/>
            <a:r>
              <a:rPr lang="ru-RU" dirty="0" smtClean="0"/>
              <a:t>на </a:t>
            </a:r>
            <a:r>
              <a:rPr lang="ru-RU" dirty="0"/>
              <a:t>юридических лиц </a:t>
            </a:r>
            <a:r>
              <a:rPr lang="ru-RU" dirty="0" smtClean="0"/>
              <a:t>до 1.000.000 рублей либо приостановление </a:t>
            </a:r>
            <a:r>
              <a:rPr lang="ru-RU" dirty="0"/>
              <a:t>деятельности </a:t>
            </a:r>
            <a:r>
              <a:rPr lang="ru-RU" dirty="0" smtClean="0"/>
              <a:t>до 90 суток; </a:t>
            </a:r>
          </a:p>
          <a:p>
            <a:pPr lvl="1" algn="just"/>
            <a:r>
              <a:rPr lang="ru-RU" dirty="0" smtClean="0"/>
              <a:t>на иностранного гражданина </a:t>
            </a:r>
            <a:r>
              <a:rPr lang="ru-RU" dirty="0"/>
              <a:t>или </a:t>
            </a:r>
            <a:r>
              <a:rPr lang="ru-RU" dirty="0" smtClean="0"/>
              <a:t>ЛБГ до 5.000 рублей </a:t>
            </a:r>
            <a:r>
              <a:rPr lang="ru-RU" dirty="0"/>
              <a:t>с </a:t>
            </a:r>
            <a:r>
              <a:rPr lang="ru-RU" dirty="0" smtClean="0"/>
              <a:t>выдворением </a:t>
            </a:r>
            <a:r>
              <a:rPr lang="ru-RU" dirty="0"/>
              <a:t>за пределы </a:t>
            </a:r>
            <a:r>
              <a:rPr lang="ru-RU" dirty="0" smtClean="0"/>
              <a:t>РФ либо </a:t>
            </a:r>
            <a:r>
              <a:rPr lang="ru-RU" dirty="0"/>
              <a:t>административный арест </a:t>
            </a:r>
            <a:r>
              <a:rPr lang="ru-RU" dirty="0" smtClean="0"/>
              <a:t>до 15 суток </a:t>
            </a:r>
            <a:r>
              <a:rPr lang="ru-RU" dirty="0"/>
              <a:t>с </a:t>
            </a:r>
            <a:r>
              <a:rPr lang="ru-RU" dirty="0" smtClean="0"/>
              <a:t>выдворением. </a:t>
            </a:r>
          </a:p>
          <a:p>
            <a:pPr algn="just">
              <a:buNone/>
            </a:pPr>
            <a:r>
              <a:rPr lang="ru-RU" dirty="0" smtClean="0"/>
              <a:t>	         Помимо указанного наказания законодательством предусмотрена конфискация </a:t>
            </a:r>
            <a:r>
              <a:rPr lang="ru-RU" dirty="0"/>
              <a:t>рекламной продукции и оборудования, использованного для ее </a:t>
            </a:r>
            <a:r>
              <a:rPr lang="ru-RU" dirty="0" smtClean="0"/>
              <a:t>изготовления.</a:t>
            </a:r>
          </a:p>
          <a:p>
            <a:pPr algn="just">
              <a:buNone/>
            </a:pPr>
            <a:r>
              <a:rPr lang="ru-RU" dirty="0" smtClean="0"/>
              <a:t>	         Указанная норма </a:t>
            </a:r>
            <a:r>
              <a:rPr lang="ru-RU" dirty="0" err="1" smtClean="0"/>
              <a:t>КоАП</a:t>
            </a:r>
            <a:r>
              <a:rPr lang="ru-RU" dirty="0" smtClean="0"/>
              <a:t> РФ относится не только к наркотическим средствам, но и к психотропным веществам </a:t>
            </a:r>
            <a:r>
              <a:rPr lang="ru-RU" dirty="0"/>
              <a:t>или их </a:t>
            </a:r>
            <a:r>
              <a:rPr lang="ru-RU" dirty="0" err="1" smtClean="0"/>
              <a:t>прекурсорам</a:t>
            </a:r>
            <a:r>
              <a:rPr lang="ru-RU" dirty="0" smtClean="0"/>
              <a:t>, растениям, содержащим </a:t>
            </a:r>
            <a:r>
              <a:rPr lang="ru-RU" dirty="0"/>
              <a:t>наркотические средства или психотропные вещества либо их </a:t>
            </a:r>
            <a:r>
              <a:rPr lang="ru-RU" dirty="0" err="1"/>
              <a:t>прекурсоры</a:t>
            </a:r>
            <a:r>
              <a:rPr lang="ru-RU" dirty="0"/>
              <a:t>, </a:t>
            </a:r>
            <a:r>
              <a:rPr lang="ru-RU" dirty="0" smtClean="0"/>
              <a:t>а </a:t>
            </a:r>
            <a:r>
              <a:rPr lang="ru-RU" dirty="0"/>
              <a:t>также </a:t>
            </a:r>
            <a:r>
              <a:rPr lang="ru-RU" dirty="0" smtClean="0"/>
              <a:t>новым потенциально опасным </a:t>
            </a:r>
            <a:r>
              <a:rPr lang="ru-RU" dirty="0" err="1" smtClean="0"/>
              <a:t>психоактивным</a:t>
            </a:r>
            <a:r>
              <a:rPr lang="ru-RU" dirty="0" smtClean="0"/>
              <a:t> веществам.</a:t>
            </a:r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         Если Вам стало известно о пропаганде наркотиков, незамедлительно сообщите об этом в правоохранительные органы.</a:t>
            </a:r>
          </a:p>
          <a:p>
            <a:pPr algn="just">
              <a:buNone/>
            </a:pPr>
            <a:endParaRPr lang="ru-RU" dirty="0"/>
          </a:p>
          <a:p>
            <a:pPr algn="r">
              <a:buNone/>
            </a:pPr>
            <a:r>
              <a:rPr lang="ru-RU" dirty="0" smtClean="0"/>
              <a:t>			</a:t>
            </a:r>
            <a:r>
              <a:rPr lang="ru-RU" b="1" dirty="0" smtClean="0"/>
              <a:t>Прокуратура Белгородского района</a:t>
            </a:r>
            <a:endParaRPr lang="ru-RU" b="1" dirty="0"/>
          </a:p>
          <a:p>
            <a:pPr algn="just"/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2571744"/>
            <a:ext cx="3043230" cy="4071966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b="1" u="sng" dirty="0" smtClean="0"/>
              <a:t>Наркотические </a:t>
            </a:r>
            <a:r>
              <a:rPr lang="ru-RU" b="1" u="sng" dirty="0"/>
              <a:t>средства </a:t>
            </a:r>
            <a:r>
              <a:rPr lang="ru-RU" dirty="0"/>
              <a:t>- вещества синтетического или естественного </a:t>
            </a:r>
            <a:r>
              <a:rPr lang="ru-RU" dirty="0" smtClean="0"/>
              <a:t>происхождения, подлежащие </a:t>
            </a:r>
            <a:r>
              <a:rPr lang="ru-RU" dirty="0"/>
              <a:t>контролю в Российской Федерации, в соответствии с </a:t>
            </a:r>
            <a:r>
              <a:rPr lang="ru-RU" dirty="0" smtClean="0"/>
              <a:t>законодательством РФ, международными договорами, в </a:t>
            </a:r>
            <a:r>
              <a:rPr lang="ru-RU" dirty="0"/>
              <a:t>том числе Единой </a:t>
            </a:r>
            <a:r>
              <a:rPr lang="ru-RU" dirty="0" smtClean="0"/>
              <a:t>конвенцией</a:t>
            </a:r>
            <a:r>
              <a:rPr lang="ru-RU" dirty="0"/>
              <a:t> о наркотических средствах 1961 </a:t>
            </a:r>
            <a:r>
              <a:rPr lang="ru-RU" dirty="0" smtClean="0"/>
              <a:t>года.</a:t>
            </a:r>
          </a:p>
          <a:p>
            <a:pPr algn="just"/>
            <a:r>
              <a:rPr lang="ru-RU" dirty="0" smtClean="0"/>
              <a:t>         Согласно ч. 1 ст. 46 </a:t>
            </a:r>
            <a:r>
              <a:rPr lang="ru-RU" b="1" u="sng" dirty="0" smtClean="0"/>
              <a:t>ФЗ «О наркотических средствах и психотропных веществах»</a:t>
            </a:r>
            <a:r>
              <a:rPr lang="ru-RU" dirty="0" smtClean="0"/>
              <a:t> пропаганда </a:t>
            </a:r>
            <a:r>
              <a:rPr lang="ru-RU" dirty="0"/>
              <a:t>наркотических средств, </a:t>
            </a:r>
            <a:r>
              <a:rPr lang="ru-RU" dirty="0" smtClean="0"/>
              <a:t>направленная </a:t>
            </a:r>
            <a:r>
              <a:rPr lang="ru-RU" dirty="0"/>
              <a:t>на распространение сведений о способах, методах разработки, изготовления и использования наркотических </a:t>
            </a:r>
            <a:r>
              <a:rPr lang="ru-RU" dirty="0" smtClean="0"/>
              <a:t>средств, </a:t>
            </a:r>
            <a:r>
              <a:rPr lang="ru-RU" dirty="0"/>
              <a:t>местах их </a:t>
            </a:r>
            <a:r>
              <a:rPr lang="ru-RU" dirty="0" smtClean="0"/>
              <a:t>приобретения, </a:t>
            </a:r>
            <a:r>
              <a:rPr lang="ru-RU" dirty="0"/>
              <a:t>а также производство и распространение </a:t>
            </a:r>
            <a:r>
              <a:rPr lang="ru-RU" dirty="0" smtClean="0"/>
              <a:t>указанных </a:t>
            </a:r>
            <a:r>
              <a:rPr lang="ru-RU" dirty="0"/>
              <a:t>сведений посредством использования </a:t>
            </a:r>
            <a:r>
              <a:rPr lang="ru-RU" dirty="0" smtClean="0"/>
              <a:t>средств массовой информации или </a:t>
            </a:r>
            <a:r>
              <a:rPr lang="ru-RU" dirty="0"/>
              <a:t>совершение иных действий в этих целях </a:t>
            </a:r>
            <a:r>
              <a:rPr lang="ru-RU" b="1" u="sng" dirty="0"/>
              <a:t>запрещаются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0"/>
            <a:ext cx="1905000" cy="1828800"/>
          </a:xfrm>
          <a:prstGeom prst="rect">
            <a:avLst/>
          </a:prstGeom>
          <a:noFill/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00034" y="1857364"/>
            <a:ext cx="3294065" cy="428628"/>
          </a:xfrm>
        </p:spPr>
        <p:txBody>
          <a:bodyPr>
            <a:noAutofit/>
          </a:bodyPr>
          <a:lstStyle/>
          <a:p>
            <a:pPr algn="ctr"/>
            <a:r>
              <a:rPr lang="ru-RU" sz="1400" u="sng" dirty="0"/>
              <a:t>ПРОКУРАТУРА </a:t>
            </a:r>
            <a:r>
              <a:rPr lang="ru-RU" sz="1400" u="sng" dirty="0" smtClean="0"/>
              <a:t>РАЗЪЯСНЯЕТ </a:t>
            </a:r>
            <a:br>
              <a:rPr lang="ru-RU" sz="1400" u="sng" dirty="0" smtClean="0"/>
            </a:br>
            <a:r>
              <a:rPr lang="ru-RU" sz="1400" b="0" dirty="0" smtClean="0"/>
              <a:t>о должном содержании животных</a:t>
            </a:r>
            <a:endParaRPr lang="ru-RU" sz="14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786182" y="142852"/>
            <a:ext cx="5183188" cy="6572296"/>
          </a:xfrm>
          <a:ln>
            <a:solidFill>
              <a:schemeClr val="tx1"/>
            </a:solidFill>
          </a:ln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b="1" u="sng" dirty="0" smtClean="0"/>
              <a:t>Животные должны быть защищены от жестокого обращения.</a:t>
            </a:r>
            <a:endParaRPr lang="ru-RU" u="sng" dirty="0" smtClean="0"/>
          </a:p>
          <a:p>
            <a:pPr marL="0" indent="0" algn="just">
              <a:buNone/>
            </a:pPr>
            <a:r>
              <a:rPr lang="ru-RU" dirty="0" smtClean="0"/>
              <a:t>При обращении с животными </a:t>
            </a:r>
            <a:r>
              <a:rPr lang="ru-RU" b="1" dirty="0" smtClean="0"/>
              <a:t>не допускаются</a:t>
            </a:r>
            <a:r>
              <a:rPr lang="ru-RU" dirty="0" smtClean="0"/>
              <a:t>:</a:t>
            </a:r>
          </a:p>
          <a:p>
            <a:pPr marL="0" indent="0" algn="just">
              <a:buNone/>
            </a:pPr>
            <a:r>
              <a:rPr lang="ru-RU" dirty="0" smtClean="0"/>
              <a:t>1)проведение на животных без применения обезболивающих лекарственных препаратов для ветеринарного применения процедур, которые могут вызвать у животных </a:t>
            </a:r>
            <a:r>
              <a:rPr lang="ru-RU" b="1" dirty="0" smtClean="0"/>
              <a:t>непереносимую боль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ru-RU" dirty="0" smtClean="0"/>
              <a:t>2)</a:t>
            </a:r>
            <a:r>
              <a:rPr lang="ru-RU" b="1" dirty="0" smtClean="0"/>
              <a:t>натравливание</a:t>
            </a:r>
            <a:r>
              <a:rPr lang="ru-RU" dirty="0" smtClean="0"/>
              <a:t> животных на других животных;</a:t>
            </a:r>
          </a:p>
          <a:p>
            <a:pPr marL="0" indent="0" algn="just">
              <a:buNone/>
            </a:pPr>
            <a:r>
              <a:rPr lang="ru-RU" dirty="0" smtClean="0"/>
              <a:t>3)организация и проведение </a:t>
            </a:r>
            <a:r>
              <a:rPr lang="ru-RU" b="1" dirty="0" smtClean="0"/>
              <a:t>боев</a:t>
            </a:r>
            <a:r>
              <a:rPr lang="ru-RU" dirty="0" smtClean="0"/>
              <a:t> животных, зрелищных </a:t>
            </a:r>
            <a:r>
              <a:rPr lang="ru-RU" b="1" dirty="0" smtClean="0"/>
              <a:t>мероприятий</a:t>
            </a:r>
            <a:r>
              <a:rPr lang="ru-RU" dirty="0" smtClean="0"/>
              <a:t>, влекущих за собой нанесение травм и увечий животным, умерщвление животных;</a:t>
            </a:r>
          </a:p>
          <a:p>
            <a:pPr marL="0" indent="0" algn="just">
              <a:buNone/>
            </a:pPr>
            <a:r>
              <a:rPr lang="ru-RU" dirty="0" smtClean="0"/>
              <a:t>4)</a:t>
            </a:r>
            <a:r>
              <a:rPr lang="ru-RU" b="1" dirty="0" smtClean="0"/>
              <a:t>кормление</a:t>
            </a:r>
            <a:r>
              <a:rPr lang="ru-RU" dirty="0" smtClean="0"/>
              <a:t> хищных животных другими живыми животными;</a:t>
            </a:r>
          </a:p>
          <a:p>
            <a:pPr marL="0" indent="0" algn="just">
              <a:buNone/>
            </a:pPr>
            <a:r>
              <a:rPr lang="ru-RU" dirty="0" smtClean="0"/>
              <a:t>5)иное.</a:t>
            </a:r>
            <a:endParaRPr lang="ru-RU" b="1" u="sng" dirty="0" smtClean="0"/>
          </a:p>
          <a:p>
            <a:pPr marL="0" indent="0" algn="ctr">
              <a:buNone/>
            </a:pPr>
            <a:r>
              <a:rPr lang="ru-RU" b="1" u="sng" dirty="0" smtClean="0"/>
              <a:t>Выгул домашних животных должен осуществляться при условии обязательного обеспечения безопасности граждан, животных, сохранности имущества.</a:t>
            </a:r>
            <a:endParaRPr lang="ru-RU" u="sng" dirty="0" smtClean="0"/>
          </a:p>
          <a:p>
            <a:pPr marL="0" indent="0" algn="just">
              <a:buNone/>
            </a:pPr>
            <a:r>
              <a:rPr lang="ru-RU" dirty="0" smtClean="0"/>
              <a:t>При выгуле домашнего животного необходимо соблюдать следующие </a:t>
            </a:r>
            <a:r>
              <a:rPr lang="ru-RU" b="1" dirty="0" smtClean="0"/>
              <a:t>требования</a:t>
            </a:r>
            <a:r>
              <a:rPr lang="ru-RU" dirty="0" smtClean="0"/>
              <a:t>:</a:t>
            </a:r>
          </a:p>
          <a:p>
            <a:pPr marL="0" indent="0" algn="just">
              <a:buNone/>
            </a:pPr>
            <a:r>
              <a:rPr lang="ru-RU" dirty="0" smtClean="0"/>
              <a:t>1)исключать возможность свободного, </a:t>
            </a:r>
            <a:r>
              <a:rPr lang="ru-RU" b="1" dirty="0" smtClean="0"/>
              <a:t>неконтролируемого передвижения </a:t>
            </a:r>
            <a:r>
              <a:rPr lang="ru-RU" dirty="0" smtClean="0"/>
              <a:t>животного в определенных местах;</a:t>
            </a:r>
          </a:p>
          <a:p>
            <a:pPr marL="0" indent="0" algn="just">
              <a:buNone/>
            </a:pPr>
            <a:r>
              <a:rPr lang="ru-RU" dirty="0" smtClean="0"/>
              <a:t>2)обеспечивать </a:t>
            </a:r>
            <a:r>
              <a:rPr lang="ru-RU" b="1" dirty="0" smtClean="0"/>
              <a:t>уборку</a:t>
            </a:r>
            <a:r>
              <a:rPr lang="ru-RU" dirty="0" smtClean="0"/>
              <a:t> продуктов жизнедеятельности животного;</a:t>
            </a:r>
          </a:p>
          <a:p>
            <a:pPr marL="0" indent="0" algn="just">
              <a:buNone/>
            </a:pPr>
            <a:r>
              <a:rPr lang="ru-RU" dirty="0" smtClean="0"/>
              <a:t>3)не допускать выгул животного </a:t>
            </a:r>
            <a:r>
              <a:rPr lang="ru-RU" b="1" dirty="0" smtClean="0"/>
              <a:t>вне разрешенных мест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ru-RU" dirty="0" smtClean="0"/>
              <a:t>4)выгул потенциально опасной собаки </a:t>
            </a:r>
            <a:r>
              <a:rPr lang="ru-RU" b="1" dirty="0" smtClean="0"/>
              <a:t>без намордника и поводка.</a:t>
            </a:r>
          </a:p>
          <a:p>
            <a:pPr marL="0" indent="0" algn="ctr">
              <a:buNone/>
            </a:pPr>
            <a:r>
              <a:rPr lang="ru-RU" b="1" u="sng" dirty="0" smtClean="0"/>
              <a:t>Ответственность за нарушение правил содержания животных и обращения с ними.</a:t>
            </a:r>
            <a:endParaRPr lang="ru-RU" u="sng" dirty="0" smtClean="0"/>
          </a:p>
          <a:p>
            <a:pPr marL="0" indent="0">
              <a:buNone/>
            </a:pPr>
            <a:r>
              <a:rPr lang="ru-RU" b="1" dirty="0" smtClean="0"/>
              <a:t>Гражданско-правовая ответственность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Вред, причиненный животным здоровью или имуществу других лиц, должен быть </a:t>
            </a:r>
            <a:r>
              <a:rPr lang="ru-RU" b="1" dirty="0" smtClean="0"/>
              <a:t>возмещен</a:t>
            </a:r>
            <a:r>
              <a:rPr lang="ru-RU" dirty="0" smtClean="0"/>
              <a:t> владельцем животного. Кроме того, с владельца в пользу пострадавшего может быть взыскана компенсация </a:t>
            </a:r>
            <a:r>
              <a:rPr lang="ru-RU" b="1" dirty="0" smtClean="0"/>
              <a:t>морального вреда </a:t>
            </a:r>
            <a:r>
              <a:rPr lang="ru-RU" dirty="0" smtClean="0"/>
              <a:t>(ст. ст. 151, 1064, 1101 ГК РФ).</a:t>
            </a:r>
          </a:p>
          <a:p>
            <a:pPr marL="0" indent="0">
              <a:buNone/>
            </a:pPr>
            <a:r>
              <a:rPr lang="ru-RU" b="1" dirty="0" smtClean="0"/>
              <a:t>Уголовная ответственность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За жестокое обращение с животным, с целью причинения ему боли и (или) страданий, а также из хулиганских или корыстных побуждений, повлекшее его гибель или увечье, предусмотрена уголовная ответственность вплоть до </a:t>
            </a:r>
            <a:r>
              <a:rPr lang="ru-RU" b="1" dirty="0" smtClean="0"/>
              <a:t>лишения свободы </a:t>
            </a:r>
            <a:r>
              <a:rPr lang="ru-RU" dirty="0" smtClean="0"/>
              <a:t>на срок до пяти лет (ст. 245 УК РФ).</a:t>
            </a:r>
            <a:endParaRPr lang="ru-RU" dirty="0"/>
          </a:p>
          <a:p>
            <a:pPr marL="0" indent="0" algn="r">
              <a:buNone/>
            </a:pPr>
            <a:endParaRPr lang="ru-RU" b="1" dirty="0" smtClean="0"/>
          </a:p>
          <a:p>
            <a:pPr marL="0" indent="0" algn="r">
              <a:buNone/>
            </a:pPr>
            <a:r>
              <a:rPr lang="ru-RU" b="1" dirty="0" smtClean="0"/>
              <a:t>Прокуратура Белгородского района</a:t>
            </a:r>
            <a:endParaRPr lang="ru-RU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type="body" sz="half" idx="2"/>
          </p:nvPr>
        </p:nvSpPr>
        <p:spPr>
          <a:xfrm>
            <a:off x="142844" y="2357430"/>
            <a:ext cx="3571900" cy="4357718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Домашние животные признаются </a:t>
            </a:r>
            <a:r>
              <a:rPr lang="ru-RU" b="1" dirty="0" smtClean="0"/>
              <a:t>собственностью их владельцев</a:t>
            </a:r>
            <a:r>
              <a:rPr lang="ru-RU" dirty="0" smtClean="0"/>
              <a:t>, которые должны соблюдать требования законодательства и не нарушать права и интересы других граждан (ст. ст. 137, 209, 210 ГК РФ; п.п. 1, 4 ст. 3, ч. 1 ст. 9 Закона от 27.12.2018 № 498-ФЗ).</a:t>
            </a:r>
          </a:p>
          <a:p>
            <a:pPr algn="just"/>
            <a:r>
              <a:rPr lang="ru-RU" dirty="0" smtClean="0"/>
              <a:t>При </a:t>
            </a:r>
            <a:r>
              <a:rPr lang="ru-RU" dirty="0"/>
              <a:t>осуществлении прав </a:t>
            </a:r>
            <a:r>
              <a:rPr lang="ru-RU" b="1" dirty="0"/>
              <a:t>не допускается жестокое обращение </a:t>
            </a:r>
            <a:r>
              <a:rPr lang="ru-RU" dirty="0"/>
              <a:t>с животными, противоречащее принципам гуманности</a:t>
            </a:r>
            <a:r>
              <a:rPr lang="ru-RU" dirty="0" smtClean="0"/>
              <a:t>.</a:t>
            </a:r>
            <a:endParaRPr lang="ru-RU" b="1" u="sng" dirty="0" smtClean="0"/>
          </a:p>
          <a:p>
            <a:pPr algn="ctr"/>
            <a:r>
              <a:rPr lang="ru-RU" b="1" u="sng" dirty="0" smtClean="0"/>
              <a:t>Основные правила содержания животных.</a:t>
            </a:r>
            <a:endParaRPr lang="ru-RU" u="sng" dirty="0" smtClean="0"/>
          </a:p>
          <a:p>
            <a:pPr algn="just"/>
            <a:r>
              <a:rPr lang="ru-RU" dirty="0" smtClean="0"/>
              <a:t>1)обеспечение надлежащего </a:t>
            </a:r>
            <a:r>
              <a:rPr lang="ru-RU" b="1" dirty="0" smtClean="0"/>
              <a:t>ухода</a:t>
            </a:r>
            <a:r>
              <a:rPr lang="ru-RU" dirty="0" smtClean="0"/>
              <a:t> за животными;</a:t>
            </a:r>
          </a:p>
          <a:p>
            <a:pPr algn="just"/>
            <a:r>
              <a:rPr lang="ru-RU" dirty="0" smtClean="0"/>
              <a:t>2)обеспечение своевременного оказания животным ветеринарной </a:t>
            </a:r>
            <a:r>
              <a:rPr lang="ru-RU" b="1" dirty="0" smtClean="0"/>
              <a:t>помощи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3)осуществление обращения с биологическими </a:t>
            </a:r>
            <a:r>
              <a:rPr lang="ru-RU" b="1" dirty="0" smtClean="0"/>
              <a:t>отходами</a:t>
            </a:r>
            <a:r>
              <a:rPr lang="ru-RU" dirty="0" smtClean="0"/>
              <a:t> в соответствии с законодательством РФ;</a:t>
            </a:r>
          </a:p>
          <a:p>
            <a:pPr algn="just"/>
            <a:r>
              <a:rPr lang="ru-RU" dirty="0" smtClean="0"/>
              <a:t>4)иное.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375</Words>
  <Application>Microsoft Office PowerPoint</Application>
  <PresentationFormat>Экран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ПРОКУРАТУРА ПРЕДУПРЕЖДАЕТ  об ответственности за пропаганду наркотиков</vt:lpstr>
      <vt:lpstr>ПРОКУРАТУРА РАЗЪЯСНЯЕТ  о должном содержании животных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ПРОКУРАТУРА ПРЕДУПРЕЖДАЕТ  об ответственности за пропаганду наркотиков</dc:title>
  <dc:creator>Марина</dc:creator>
  <cp:lastModifiedBy>Юрош О.В.</cp:lastModifiedBy>
  <cp:revision>13</cp:revision>
  <dcterms:created xsi:type="dcterms:W3CDTF">2019-10-30T09:41:22Z</dcterms:created>
  <dcterms:modified xsi:type="dcterms:W3CDTF">2019-12-24T05:51:15Z</dcterms:modified>
</cp:coreProperties>
</file>